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5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FDEBC-BDA1-4BBA-83EC-558C34770582}" type="datetimeFigureOut">
              <a:rPr lang="en-US" smtClean="0"/>
              <a:pPr/>
              <a:t>3/16/2017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0A6C1-FCFD-405E-93DA-EEBE9E4D7E2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2F0A6C1-FCFD-405E-93DA-EEBE9E4D7E2C}"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ideo" Target="file:///H:\Ron_out_in_swerve.mpeg" TargetMode="Externa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endParaRPr lang="en-US" sz="2400" b="1" dirty="0" smtClean="0">
              <a:solidFill>
                <a:schemeClr val="tx1"/>
              </a:solidFill>
              <a:latin typeface="Times New Roman" pitchFamily="18" charset="0"/>
              <a:cs typeface="Times New Roman" pitchFamily="18" charset="0"/>
            </a:endParaRPr>
          </a:p>
          <a:p>
            <a:r>
              <a:rPr lang="en-US" sz="11500" b="1" dirty="0" smtClean="0">
                <a:solidFill>
                  <a:schemeClr val="tx1"/>
                </a:solidFill>
                <a:latin typeface="Times New Roman" pitchFamily="18" charset="0"/>
                <a:cs typeface="Times New Roman" pitchFamily="18" charset="0"/>
              </a:rPr>
              <a:t>Concept of Physical Fitness</a:t>
            </a:r>
            <a:endParaRPr lang="en-IN" sz="115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p>
          <a:p>
            <a:pPr>
              <a:buNone/>
            </a:pPr>
            <a:r>
              <a:rPr lang="en-US" b="1" dirty="0" smtClean="0"/>
              <a:t>Importance of Endurance:</a:t>
            </a:r>
          </a:p>
          <a:p>
            <a:pPr marL="514350" indent="-514350">
              <a:buAutoNum type="arabicPeriod"/>
            </a:pPr>
            <a:r>
              <a:rPr lang="en-US" dirty="0" smtClean="0"/>
              <a:t>Endurance enable the sportsman to maintain an optimum pace during competition.</a:t>
            </a:r>
          </a:p>
          <a:p>
            <a:pPr marL="514350" indent="-514350">
              <a:buAutoNum type="arabicPeriod"/>
            </a:pPr>
            <a:r>
              <a:rPr lang="en-US" dirty="0" smtClean="0"/>
              <a:t>It ensure good quality of technical skills e.g. accuracy, perfection and rhythmical movement.</a:t>
            </a:r>
          </a:p>
          <a:p>
            <a:pPr marL="514350" indent="-514350">
              <a:buAutoNum type="arabicPeriod"/>
            </a:pPr>
            <a:r>
              <a:rPr lang="en-US" dirty="0" smtClean="0"/>
              <a:t>It enable to take higher training load.</a:t>
            </a:r>
          </a:p>
          <a:p>
            <a:pPr marL="514350" indent="-514350">
              <a:buAutoNum type="arabicPeriod"/>
            </a:pPr>
            <a:r>
              <a:rPr lang="en-US" dirty="0" smtClean="0"/>
              <a:t>Ability to recover quickly during the competition.</a:t>
            </a:r>
          </a:p>
          <a:p>
            <a:pPr marL="514350" indent="-514350">
              <a:buAutoNum type="arabicPeriod"/>
            </a:pPr>
            <a:r>
              <a:rPr lang="en-US" dirty="0" smtClean="0"/>
              <a:t>It enable to remain alert and attention during the game. (injury can be avoided)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400" b="1" dirty="0" smtClean="0"/>
              <a:t>Type of Endurance:</a:t>
            </a:r>
          </a:p>
          <a:p>
            <a:pPr marL="514350" indent="-514350" algn="just">
              <a:buAutoNum type="arabicPeriod"/>
            </a:pPr>
            <a:r>
              <a:rPr lang="en-US" dirty="0" smtClean="0"/>
              <a:t>According to nature of activity:</a:t>
            </a:r>
          </a:p>
          <a:p>
            <a:pPr marL="514350" indent="-514350" algn="just">
              <a:buAutoNum type="alphaLcPeriod"/>
            </a:pPr>
            <a:r>
              <a:rPr lang="en-US" b="1" dirty="0" smtClean="0"/>
              <a:t>Basic Endurance</a:t>
            </a:r>
            <a:r>
              <a:rPr lang="en-US" dirty="0" smtClean="0"/>
              <a:t>: It is the ability to resist fatigue caused by  activity done at slow to moderate pace; walking, slow jogging, running etc. </a:t>
            </a:r>
          </a:p>
          <a:p>
            <a:pPr marL="514350" indent="-514350" algn="just">
              <a:buAutoNum type="alphaLcPeriod"/>
            </a:pPr>
            <a:r>
              <a:rPr lang="en-US" b="1" dirty="0" smtClean="0"/>
              <a:t>General Endurance: </a:t>
            </a:r>
            <a:r>
              <a:rPr lang="en-US" dirty="0" smtClean="0"/>
              <a:t>it is the ability resist fatigue caused by various type of aerobic and anaerobic activities. Abilities to do all shot of activities, aerobic or anaerobic for sufficient long time without getting tired. E.g. playing any games. </a:t>
            </a: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b="1" dirty="0" smtClean="0"/>
              <a:t>c. Specific Endurance: </a:t>
            </a:r>
            <a:r>
              <a:rPr lang="en-US" dirty="0" smtClean="0"/>
              <a:t>it is the ability to resist fatigue caused by specific sports activity. E.g. long distance run.</a:t>
            </a:r>
          </a:p>
          <a:p>
            <a:pPr algn="just">
              <a:buNone/>
            </a:pPr>
            <a:r>
              <a:rPr lang="en-US" b="1" dirty="0" smtClean="0"/>
              <a:t>2. According to the duration of activity:</a:t>
            </a:r>
          </a:p>
          <a:p>
            <a:pPr algn="just">
              <a:buNone/>
            </a:pPr>
            <a:r>
              <a:rPr lang="en-US" dirty="0" smtClean="0"/>
              <a:t>	It is the ability of an individual to perform cyclic type of movement under the condition of fatigue, which generally last from 45 sec. to 40 </a:t>
            </a:r>
            <a:r>
              <a:rPr lang="en-US" dirty="0" err="1" smtClean="0"/>
              <a:t>mins</a:t>
            </a:r>
            <a:r>
              <a:rPr lang="en-US" dirty="0" smtClean="0"/>
              <a:t> e.g. swimming, running,  cycling etc.</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7200" b="1" dirty="0" smtClean="0"/>
              <a:t>Strength</a:t>
            </a:r>
          </a:p>
          <a:p>
            <a:pPr algn="just">
              <a:buNone/>
            </a:pPr>
            <a:r>
              <a:rPr lang="en-US" dirty="0" smtClean="0"/>
              <a:t>		Strength is also another important motor ability which is produce by the reduce of energy from the muscles during the voluntary contraction. </a:t>
            </a:r>
          </a:p>
          <a:p>
            <a:pPr algn="just">
              <a:buNone/>
            </a:pPr>
            <a:r>
              <a:rPr lang="en-US" dirty="0" smtClean="0"/>
              <a:t>“Strength is the ability of a muscles to get over resistance”. E.g. throwing, weight lifting, jumping, wrestling etc.</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800" b="1" dirty="0" smtClean="0"/>
              <a:t>Types of Strength:</a:t>
            </a:r>
          </a:p>
          <a:p>
            <a:pPr marL="514350" indent="-514350" algn="just">
              <a:buAutoNum type="arabicPeriod"/>
            </a:pPr>
            <a:r>
              <a:rPr lang="en-US" b="1" dirty="0" smtClean="0"/>
              <a:t>Maximum Strength: </a:t>
            </a:r>
            <a:r>
              <a:rPr lang="en-US" dirty="0" smtClean="0"/>
              <a:t>Ability of an individual to overcome the maximum possible resistance in a single muscular contraction. E.g. weight lifting</a:t>
            </a:r>
          </a:p>
          <a:p>
            <a:pPr marL="514350" indent="-514350" algn="just">
              <a:buAutoNum type="arabicPeriod"/>
            </a:pPr>
            <a:r>
              <a:rPr lang="en-US" b="1" dirty="0" smtClean="0"/>
              <a:t>Explosive Strength: </a:t>
            </a:r>
            <a:r>
              <a:rPr lang="en-US" dirty="0" smtClean="0"/>
              <a:t>Ability of an individual to overcome the resistance with high speed. E.g. running, hitting, throwing etc.</a:t>
            </a:r>
          </a:p>
          <a:p>
            <a:pPr marL="514350" indent="-514350" algn="just">
              <a:buAutoNum type="arabicPeriod"/>
            </a:pPr>
            <a:r>
              <a:rPr lang="en-US" b="1" dirty="0" smtClean="0"/>
              <a:t>Strength Endurance: </a:t>
            </a:r>
            <a:r>
              <a:rPr lang="en-US" dirty="0" smtClean="0"/>
              <a:t>Ability of a muscle to get over the resistance with medium intensity for a long period of time. E.g. long distance swimming, cycling etc. </a:t>
            </a:r>
            <a:endParaRPr lang="en-IN"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Principles of Strength Training:</a:t>
            </a:r>
          </a:p>
          <a:p>
            <a:pPr marL="514350" indent="-514350">
              <a:buAutoNum type="arabicPeriod"/>
            </a:pPr>
            <a:r>
              <a:rPr lang="en-US" dirty="0" smtClean="0"/>
              <a:t>Analysis of different kind of muscles (voluntary muscles)</a:t>
            </a:r>
          </a:p>
          <a:p>
            <a:pPr marL="514350" indent="-514350">
              <a:buAutoNum type="arabicPeriod"/>
            </a:pPr>
            <a:r>
              <a:rPr lang="en-US" dirty="0" smtClean="0"/>
              <a:t>A separate training for each muscles.</a:t>
            </a:r>
          </a:p>
          <a:p>
            <a:pPr marL="514350" indent="-514350">
              <a:buAutoNum type="arabicPeriod"/>
            </a:pPr>
            <a:r>
              <a:rPr lang="en-US" dirty="0" smtClean="0"/>
              <a:t>Body measurement</a:t>
            </a:r>
          </a:p>
          <a:p>
            <a:pPr marL="514350" indent="-514350">
              <a:buAutoNum type="arabicPeriod"/>
            </a:pPr>
            <a:r>
              <a:rPr lang="en-US" dirty="0" smtClean="0"/>
              <a:t>Distinguish between general and specific exercise.</a:t>
            </a:r>
          </a:p>
          <a:p>
            <a:pPr marL="514350" indent="-514350">
              <a:buAutoNum type="arabicPeriod"/>
            </a:pPr>
            <a:r>
              <a:rPr lang="en-US" dirty="0" smtClean="0"/>
              <a:t>Do not change the programme, let it continue for few days. (adaption)</a:t>
            </a:r>
          </a:p>
          <a:p>
            <a:pPr marL="514350" indent="-514350">
              <a:buAutoNum type="arabicPeriod"/>
            </a:pPr>
            <a:r>
              <a:rPr lang="en-US" dirty="0" smtClean="0"/>
              <a:t>Variety of exercise are to be used.</a:t>
            </a:r>
          </a:p>
          <a:p>
            <a:pPr marL="514350" indent="-514350">
              <a:buAutoNum type="arabicPeriod"/>
            </a:pPr>
            <a:r>
              <a:rPr lang="en-US" dirty="0" smtClean="0"/>
              <a:t>Determine total amount of load.</a:t>
            </a:r>
          </a:p>
          <a:p>
            <a:pPr marL="514350" indent="-514350">
              <a:buAutoNum type="arabicPeriod"/>
            </a:pPr>
            <a:r>
              <a:rPr lang="en-US" dirty="0" smtClean="0"/>
              <a:t>Medium intensity exercise should be given daily.</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Guideline for Strength Training:</a:t>
            </a:r>
          </a:p>
          <a:p>
            <a:pPr>
              <a:buNone/>
            </a:pPr>
            <a:r>
              <a:rPr lang="en-US" dirty="0" smtClean="0"/>
              <a:t>1. Training programme should begin with warming up and end up by cooling down exercise.</a:t>
            </a:r>
          </a:p>
          <a:p>
            <a:pPr>
              <a:buNone/>
            </a:pPr>
            <a:r>
              <a:rPr lang="en-US" dirty="0" smtClean="0"/>
              <a:t>2. Mobility and stretching exercise  should be included to ensure full range of motion.</a:t>
            </a:r>
          </a:p>
          <a:p>
            <a:pPr>
              <a:buNone/>
            </a:pPr>
            <a:r>
              <a:rPr lang="en-US" dirty="0" smtClean="0"/>
              <a:t>3. Back/spine should be kept straight during strength training.</a:t>
            </a:r>
          </a:p>
          <a:p>
            <a:pPr>
              <a:buNone/>
            </a:pPr>
            <a:r>
              <a:rPr lang="en-US" dirty="0" smtClean="0"/>
              <a:t>4. Breathing rate should be normal.</a:t>
            </a:r>
          </a:p>
          <a:p>
            <a:pPr>
              <a:buNone/>
            </a:pPr>
            <a:r>
              <a:rPr lang="en-US" dirty="0" smtClean="0"/>
              <a:t>5. Maximum strength training should avoid the condition of fatigue.</a:t>
            </a:r>
          </a:p>
          <a:p>
            <a:pPr>
              <a:buNone/>
            </a:pPr>
            <a:r>
              <a:rPr lang="en-US" dirty="0" smtClean="0"/>
              <a:t>6. Preventive measures are to be taken during training.</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r>
              <a:rPr lang="en-US" dirty="0" smtClean="0"/>
              <a:t>7. Training equipment should be in good condition.</a:t>
            </a:r>
          </a:p>
          <a:p>
            <a:pPr>
              <a:buNone/>
            </a:pPr>
            <a:r>
              <a:rPr lang="en-US" dirty="0" smtClean="0"/>
              <a:t>8. Strength training needs long recovery.  </a:t>
            </a:r>
          </a:p>
          <a:p>
            <a:pPr>
              <a:buNone/>
            </a:pPr>
            <a:r>
              <a:rPr lang="en-US" dirty="0" smtClean="0"/>
              <a:t>9. While tackling heavy resistance, help of assistance to be taken.</a:t>
            </a:r>
          </a:p>
          <a:p>
            <a:pPr>
              <a:buNone/>
            </a:pPr>
            <a:r>
              <a:rPr lang="en-US" dirty="0" smtClean="0"/>
              <a:t>10. Programme should be planned as per the game.</a:t>
            </a:r>
          </a:p>
          <a:p>
            <a:pPr>
              <a:buNone/>
            </a:pPr>
            <a:r>
              <a:rPr lang="en-US" dirty="0" smtClean="0"/>
              <a:t>11. A proper discipline is to be maintain in </a:t>
            </a:r>
            <a:r>
              <a:rPr lang="en-US" smtClean="0"/>
              <a:t>the training.</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8800" b="1" dirty="0" smtClean="0"/>
              <a:t>Speed</a:t>
            </a:r>
          </a:p>
          <a:p>
            <a:pPr algn="just">
              <a:buNone/>
            </a:pPr>
            <a:r>
              <a:rPr lang="en-US" dirty="0" smtClean="0"/>
              <a:t>		In simple term it is the distance covered in per unit time. Speed is recorded </a:t>
            </a:r>
            <a:r>
              <a:rPr lang="en-US" dirty="0" err="1" smtClean="0"/>
              <a:t>mt</a:t>
            </a:r>
            <a:r>
              <a:rPr lang="en-US" dirty="0" smtClean="0"/>
              <a:t>/sec. or km/hr</a:t>
            </a:r>
          </a:p>
          <a:p>
            <a:pPr algn="just">
              <a:buNone/>
            </a:pPr>
            <a:r>
              <a:rPr lang="en-US" dirty="0" smtClean="0"/>
              <a:t>e.g. sprinter run 100 </a:t>
            </a:r>
            <a:r>
              <a:rPr lang="en-US" dirty="0" err="1" smtClean="0"/>
              <a:t>mts</a:t>
            </a:r>
            <a:r>
              <a:rPr lang="en-US" dirty="0" smtClean="0"/>
              <a:t> in 10 sec. speed= 10 </a:t>
            </a:r>
            <a:r>
              <a:rPr lang="en-US" dirty="0" err="1" smtClean="0"/>
              <a:t>mts</a:t>
            </a:r>
            <a:r>
              <a:rPr lang="en-US" dirty="0" smtClean="0"/>
              <a:t>/sec</a:t>
            </a:r>
          </a:p>
          <a:p>
            <a:pPr algn="just">
              <a:buNone/>
            </a:pPr>
            <a:r>
              <a:rPr lang="en-US" dirty="0" smtClean="0"/>
              <a:t>		In sports Speed may be define as the ability to execute motor action or movement under a given condition in a minimum possible time. In other words Speed may be define as the capacity of an individual to perform successive movement of the same pattern at the fast rate.</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t>		</a:t>
            </a:r>
          </a:p>
          <a:p>
            <a:pPr algn="just">
              <a:buNone/>
            </a:pPr>
            <a:r>
              <a:rPr lang="en-US" dirty="0" smtClean="0"/>
              <a:t>		Like strength and endurance, Speed is a conditional ability which depend upon the central nervous system, If we look in a complex nature of movement of different games and sports, there are certain  events which requires some distance to be covered in a cyclic movement. E.g. 100 </a:t>
            </a:r>
            <a:r>
              <a:rPr lang="en-US" dirty="0" err="1" smtClean="0"/>
              <a:t>mts</a:t>
            </a:r>
            <a:r>
              <a:rPr lang="en-US" dirty="0" smtClean="0"/>
              <a:t> sprint.</a:t>
            </a:r>
          </a:p>
          <a:p>
            <a:pPr algn="just">
              <a:buNone/>
            </a:pPr>
            <a:r>
              <a:rPr lang="en-US" dirty="0" smtClean="0"/>
              <a:t>		But in  boxing the desire to perform certain movement with great speed in which the sportsman do not need to travel the distance. This type of movement is called as cyclic movement.</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What is Physical Fitness?</a:t>
            </a:r>
          </a:p>
          <a:p>
            <a:pPr>
              <a:buNone/>
            </a:pPr>
            <a:r>
              <a:rPr lang="en-US" dirty="0" smtClean="0"/>
              <a:t>		Physical Fitness is the ability of </a:t>
            </a:r>
          </a:p>
          <a:p>
            <a:pPr>
              <a:buNone/>
            </a:pPr>
            <a:r>
              <a:rPr lang="en-US" dirty="0" smtClean="0"/>
              <a:t>	your body systems to work efficiently.</a:t>
            </a:r>
          </a:p>
          <a:p>
            <a:pPr>
              <a:buNone/>
            </a:pPr>
            <a:r>
              <a:rPr lang="en-US" dirty="0" smtClean="0"/>
              <a:t>	 A fit person is able to carry out the</a:t>
            </a:r>
          </a:p>
          <a:p>
            <a:pPr>
              <a:buNone/>
            </a:pPr>
            <a:r>
              <a:rPr lang="en-US" dirty="0" smtClean="0"/>
              <a:t>	 typical activities of living, such as</a:t>
            </a:r>
          </a:p>
          <a:p>
            <a:pPr>
              <a:buNone/>
            </a:pPr>
            <a:r>
              <a:rPr lang="en-US" dirty="0" smtClean="0"/>
              <a:t>	 work, and still have enough </a:t>
            </a:r>
          </a:p>
          <a:p>
            <a:pPr>
              <a:buNone/>
            </a:pPr>
            <a:r>
              <a:rPr lang="en-US" dirty="0" smtClean="0"/>
              <a:t>	energy and vigor to respond to</a:t>
            </a:r>
          </a:p>
          <a:p>
            <a:pPr>
              <a:buNone/>
            </a:pPr>
            <a:r>
              <a:rPr lang="en-US" dirty="0" smtClean="0"/>
              <a:t>	emergency situations and to </a:t>
            </a:r>
          </a:p>
          <a:p>
            <a:pPr>
              <a:buNone/>
            </a:pPr>
            <a:r>
              <a:rPr lang="en-US" dirty="0" smtClean="0"/>
              <a:t>	enjoy leisure time activities.</a:t>
            </a:r>
          </a:p>
          <a:p>
            <a:pPr>
              <a:buNone/>
            </a:pPr>
            <a:endParaRPr lang="en-US" dirty="0" smtClean="0"/>
          </a:p>
          <a:p>
            <a:pPr>
              <a:buNone/>
            </a:pPr>
            <a:endParaRPr lang="en-IN" dirty="0"/>
          </a:p>
        </p:txBody>
      </p:sp>
      <p:pic>
        <p:nvPicPr>
          <p:cNvPr id="4" name="Picture 7" descr="72916[1]"/>
          <p:cNvPicPr>
            <a:picLocks noChangeAspect="1" noChangeArrowheads="1"/>
          </p:cNvPicPr>
          <p:nvPr/>
        </p:nvPicPr>
        <p:blipFill>
          <a:blip r:embed="rId3"/>
          <a:srcRect/>
          <a:stretch>
            <a:fillRect/>
          </a:stretch>
        </p:blipFill>
        <p:spPr>
          <a:xfrm>
            <a:off x="6200775" y="2709862"/>
            <a:ext cx="2943225" cy="4148138"/>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5400" b="1" dirty="0" smtClean="0"/>
              <a:t>Types of Speed:</a:t>
            </a:r>
          </a:p>
          <a:p>
            <a:pPr marL="514350" indent="-514350">
              <a:buAutoNum type="arabicPeriod"/>
            </a:pPr>
            <a:r>
              <a:rPr lang="en-US" sz="4400" dirty="0" smtClean="0"/>
              <a:t>Reaction Speed</a:t>
            </a:r>
          </a:p>
          <a:p>
            <a:pPr marL="514350" indent="-514350">
              <a:buAutoNum type="arabicPeriod"/>
            </a:pPr>
            <a:r>
              <a:rPr lang="en-US" sz="4400" dirty="0" smtClean="0"/>
              <a:t>Movement Speed</a:t>
            </a:r>
          </a:p>
          <a:p>
            <a:pPr marL="514350" indent="-514350">
              <a:buAutoNum type="arabicPeriod"/>
            </a:pPr>
            <a:r>
              <a:rPr lang="en-US" sz="4400" dirty="0" smtClean="0"/>
              <a:t>Acceleration Speed</a:t>
            </a:r>
          </a:p>
          <a:p>
            <a:pPr marL="514350" indent="-514350">
              <a:buAutoNum type="arabicPeriod"/>
            </a:pPr>
            <a:r>
              <a:rPr lang="en-US" sz="4400" dirty="0" smtClean="0"/>
              <a:t>Locomotion Speed</a:t>
            </a:r>
          </a:p>
          <a:p>
            <a:pPr marL="514350" indent="-514350">
              <a:buAutoNum type="arabicPeriod"/>
            </a:pPr>
            <a:r>
              <a:rPr lang="en-US" sz="4400" dirty="0" smtClean="0"/>
              <a:t>Speed Endurance</a:t>
            </a:r>
            <a:endParaRPr lang="en-IN" sz="4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000" b="1" dirty="0" smtClean="0"/>
              <a:t>1. Reaction Speed:</a:t>
            </a:r>
            <a:r>
              <a:rPr lang="en-US" sz="4000" dirty="0" smtClean="0"/>
              <a:t> </a:t>
            </a:r>
          </a:p>
          <a:p>
            <a:pPr algn="just">
              <a:buNone/>
            </a:pPr>
            <a:r>
              <a:rPr lang="en-US" sz="4000" b="1" dirty="0" smtClean="0"/>
              <a:t>			</a:t>
            </a:r>
            <a:r>
              <a:rPr lang="en-US" dirty="0" smtClean="0"/>
              <a:t>It may be define as the ability of an individual to react effectively to a given signal/stimulus as quick as possible. It is the time gap between the stimulus and the response. E.g. 100 </a:t>
            </a:r>
            <a:r>
              <a:rPr lang="en-US" dirty="0" err="1" smtClean="0"/>
              <a:t>mts</a:t>
            </a:r>
            <a:r>
              <a:rPr lang="en-US" dirty="0" smtClean="0"/>
              <a:t> – reaction at the gun fire.</a:t>
            </a:r>
          </a:p>
          <a:p>
            <a:pPr algn="just">
              <a:buNone/>
            </a:pPr>
            <a:r>
              <a:rPr lang="en-US" sz="4000" b="1" dirty="0" smtClean="0"/>
              <a:t>2. Movement Speed:</a:t>
            </a:r>
            <a:endParaRPr lang="en-US" b="1" dirty="0" smtClean="0"/>
          </a:p>
          <a:p>
            <a:pPr algn="just">
              <a:buNone/>
            </a:pPr>
            <a:r>
              <a:rPr lang="en-US" sz="4000" dirty="0" smtClean="0"/>
              <a:t>		</a:t>
            </a:r>
            <a:r>
              <a:rPr lang="en-US" dirty="0" smtClean="0"/>
              <a:t>Movement Speed may be define as the ability to execute single movement in </a:t>
            </a:r>
            <a:r>
              <a:rPr lang="en-US" smtClean="0"/>
              <a:t>minimum time. </a:t>
            </a:r>
            <a:endParaRPr lang="en-IN"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3. Acceleration Speed:</a:t>
            </a:r>
          </a:p>
          <a:p>
            <a:pPr>
              <a:buNone/>
            </a:pPr>
            <a:r>
              <a:rPr lang="en-US" dirty="0" smtClean="0"/>
              <a:t>		It may be define as the ability of an individual to achieve high Speed of locomotion from a stationary position in a minimum possible time.</a:t>
            </a:r>
          </a:p>
          <a:p>
            <a:pPr>
              <a:buNone/>
            </a:pPr>
            <a:r>
              <a:rPr lang="en-US" b="1" dirty="0" smtClean="0"/>
              <a:t>4. Locomotion Speed:</a:t>
            </a:r>
          </a:p>
          <a:p>
            <a:pPr>
              <a:buNone/>
            </a:pPr>
            <a:r>
              <a:rPr lang="en-US" b="1" dirty="0" smtClean="0"/>
              <a:t>		</a:t>
            </a:r>
            <a:r>
              <a:rPr lang="en-US" dirty="0" smtClean="0"/>
              <a:t>It may be define as the ability of an individual to maintain the maximum possible speed relatively for a longer duration. E.g. skating, rowing</a:t>
            </a:r>
          </a:p>
          <a:p>
            <a:pPr>
              <a:buNone/>
            </a:pPr>
            <a:r>
              <a:rPr lang="en-US" b="1" dirty="0" smtClean="0"/>
              <a:t>5. Speed Endurance: </a:t>
            </a:r>
            <a:r>
              <a:rPr lang="en-US" dirty="0" smtClean="0"/>
              <a:t>it is the ability of an individual to perform motor movement as quickly as possible under the condition of fatigue.</a:t>
            </a:r>
            <a:endParaRPr lang="en-IN"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7200" b="1" dirty="0" smtClean="0"/>
              <a:t>Flexibility </a:t>
            </a:r>
            <a:endParaRPr lang="en-US" b="1" dirty="0" smtClean="0"/>
          </a:p>
          <a:p>
            <a:pPr>
              <a:buNone/>
            </a:pPr>
            <a:r>
              <a:rPr lang="en-US" dirty="0" smtClean="0"/>
              <a:t>	The ability to perform movement with greater range or large amplitude. Flexibility may be define as “the ability to execute movement with greater amplitude or range”. </a:t>
            </a:r>
          </a:p>
          <a:p>
            <a:pPr>
              <a:buNone/>
            </a:pPr>
            <a:endParaRPr lang="en-US" dirty="0" smtClean="0"/>
          </a:p>
          <a:p>
            <a:pPr>
              <a:buNone/>
            </a:pPr>
            <a:r>
              <a:rPr lang="en-US" b="1" dirty="0" smtClean="0"/>
              <a:t>Importance of Flexibility:</a:t>
            </a:r>
          </a:p>
          <a:p>
            <a:pPr marL="514350" indent="-514350">
              <a:buAutoNum type="arabicPeriod"/>
            </a:pPr>
            <a:r>
              <a:rPr lang="en-US" dirty="0" smtClean="0"/>
              <a:t>It is the fundamental requirement for a quantitative and qualitative execution of movement.</a:t>
            </a:r>
          </a:p>
          <a:p>
            <a:pPr marL="514350" indent="-514350">
              <a:buNone/>
            </a:pPr>
            <a:r>
              <a:rPr lang="en-US" dirty="0" smtClean="0"/>
              <a:t>  </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r>
              <a:rPr lang="en-US" dirty="0" smtClean="0"/>
              <a:t>2. Greater range of movement enable the muscles to develop more force and speed.</a:t>
            </a:r>
          </a:p>
          <a:p>
            <a:pPr>
              <a:buNone/>
            </a:pPr>
            <a:r>
              <a:rPr lang="en-US" dirty="0" smtClean="0"/>
              <a:t>3. Adequate flexibility leads faster skill execution and perception.</a:t>
            </a:r>
          </a:p>
          <a:p>
            <a:pPr>
              <a:buNone/>
            </a:pPr>
            <a:r>
              <a:rPr lang="en-US" dirty="0" smtClean="0"/>
              <a:t>4. Adequate flexibility helps in prevention of injuries.</a:t>
            </a:r>
          </a:p>
          <a:p>
            <a:pPr>
              <a:buNone/>
            </a:pPr>
            <a:r>
              <a:rPr lang="en-US" dirty="0" smtClean="0"/>
              <a:t>5. Flexibility allows movement in muscles tension and internal resistance to both movement and energy economic.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800" b="1" dirty="0" smtClean="0"/>
              <a:t>Types/Forms of Flexibility:</a:t>
            </a:r>
          </a:p>
          <a:p>
            <a:pPr marL="514350" indent="-514350">
              <a:buAutoNum type="arabicPeriod"/>
            </a:pPr>
            <a:r>
              <a:rPr lang="en-US" dirty="0" smtClean="0"/>
              <a:t>Passive flexibility:</a:t>
            </a:r>
          </a:p>
          <a:p>
            <a:pPr marL="514350" indent="-514350">
              <a:buNone/>
            </a:pPr>
            <a:r>
              <a:rPr lang="en-US" dirty="0" smtClean="0"/>
              <a:t>	Ability to perform movement with great range with external help.</a:t>
            </a:r>
          </a:p>
          <a:p>
            <a:pPr marL="514350" indent="-514350">
              <a:buNone/>
            </a:pPr>
            <a:r>
              <a:rPr lang="en-US" dirty="0" smtClean="0"/>
              <a:t>	e.g. stretching exercise with partners.</a:t>
            </a:r>
          </a:p>
          <a:p>
            <a:pPr marL="514350" indent="-514350">
              <a:buNone/>
            </a:pPr>
            <a:r>
              <a:rPr lang="en-US" dirty="0" smtClean="0"/>
              <a:t>2. Active flexibility:</a:t>
            </a:r>
          </a:p>
          <a:p>
            <a:pPr marL="514350" indent="-514350">
              <a:buNone/>
            </a:pPr>
            <a:r>
              <a:rPr lang="en-US" dirty="0" smtClean="0"/>
              <a:t>	Ability to perform movement with greater amplitude without the external help, but with the helps of muscles force only.</a:t>
            </a:r>
          </a:p>
          <a:p>
            <a:pPr marL="514350" indent="-514350">
              <a:buNone/>
            </a:pPr>
            <a:r>
              <a:rPr lang="en-US" dirty="0" smtClean="0"/>
              <a:t>	</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None/>
            </a:pPr>
            <a:endParaRPr lang="en-US" dirty="0" smtClean="0"/>
          </a:p>
          <a:p>
            <a:pPr marL="514350" indent="-514350">
              <a:buNone/>
            </a:pPr>
            <a:r>
              <a:rPr lang="en-US" dirty="0" smtClean="0"/>
              <a:t>Active flexibility is of two types:</a:t>
            </a:r>
          </a:p>
          <a:p>
            <a:pPr marL="514350" indent="-514350">
              <a:buAutoNum type="alphaLcPeriod"/>
            </a:pPr>
            <a:r>
              <a:rPr lang="en-US" dirty="0" smtClean="0"/>
              <a:t>Static Flexibility</a:t>
            </a:r>
          </a:p>
          <a:p>
            <a:pPr marL="514350" indent="-514350">
              <a:buAutoNum type="alphaLcPeriod"/>
            </a:pPr>
            <a:r>
              <a:rPr lang="en-US" dirty="0" smtClean="0"/>
              <a:t>Dynamic Flexibility</a:t>
            </a:r>
            <a:endParaRPr lang="en-IN" dirty="0" smtClean="0"/>
          </a:p>
          <a:p>
            <a:pPr>
              <a:buNone/>
            </a:pPr>
            <a:r>
              <a:rPr lang="en-US" b="1" dirty="0" smtClean="0"/>
              <a:t>Static Flexibility: </a:t>
            </a:r>
            <a:r>
              <a:rPr lang="en-US" dirty="0" smtClean="0"/>
              <a:t>Static flexibility can be done by sitting or standing.</a:t>
            </a:r>
          </a:p>
          <a:p>
            <a:pPr>
              <a:buNone/>
            </a:pPr>
            <a:r>
              <a:rPr lang="en-US" b="1" dirty="0" smtClean="0"/>
              <a:t>Dynamic Flexibility: </a:t>
            </a:r>
            <a:r>
              <a:rPr lang="en-US" dirty="0" smtClean="0"/>
              <a:t>Dynamic flexibility is done during the motion.</a:t>
            </a:r>
          </a:p>
          <a:p>
            <a:pPr>
              <a:buNone/>
            </a:pPr>
            <a:r>
              <a:rPr lang="en-US" b="1" dirty="0" smtClean="0"/>
              <a:t>	E.g. </a:t>
            </a:r>
            <a:r>
              <a:rPr lang="en-US" dirty="0" smtClean="0"/>
              <a:t>running, jumping, kicking etc.</a:t>
            </a:r>
            <a:endParaRPr lang="en-IN" b="1" dirty="0" smtClean="0"/>
          </a:p>
          <a:p>
            <a:pPr>
              <a:buNone/>
            </a:pP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6600" b="1" dirty="0" smtClean="0"/>
              <a:t>Agility </a:t>
            </a:r>
          </a:p>
          <a:p>
            <a:pPr>
              <a:buNone/>
            </a:pPr>
            <a:r>
              <a:rPr lang="en-GB" dirty="0" smtClean="0"/>
              <a:t>		Agility</a:t>
            </a:r>
            <a:r>
              <a:rPr lang="en-GB" sz="4000" dirty="0" smtClean="0"/>
              <a:t> </a:t>
            </a:r>
            <a:r>
              <a:rPr lang="en-GB" dirty="0" smtClean="0"/>
              <a:t>is the ability to change direction and stop quickly. </a:t>
            </a:r>
          </a:p>
          <a:p>
            <a:pPr>
              <a:buNone/>
            </a:pPr>
            <a:endParaRPr lang="en-IN" dirty="0"/>
          </a:p>
        </p:txBody>
      </p:sp>
      <p:pic>
        <p:nvPicPr>
          <p:cNvPr id="4" name="Ron_out_in_swerve.mpeg">
            <a:hlinkClick r:id="" action="ppaction://media"/>
          </p:cNvPr>
          <p:cNvPicPr>
            <a:picLocks noRot="1" noChangeAspect="1" noChangeArrowheads="1"/>
          </p:cNvPicPr>
          <p:nvPr>
            <a:videoFile r:link="rId1"/>
          </p:nvPr>
        </p:nvPicPr>
        <p:blipFill>
          <a:blip r:embed="rId4"/>
          <a:srcRect/>
          <a:stretch>
            <a:fillRect/>
          </a:stretch>
        </p:blipFill>
        <p:spPr bwMode="auto">
          <a:xfrm>
            <a:off x="3276600" y="2362200"/>
            <a:ext cx="3444240" cy="287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8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9" fill="hold">
                            <p:stCondLst>
                              <p:cond delay="8500"/>
                            </p:stCondLst>
                            <p:childTnLst>
                              <p:par>
                                <p:cTn id="10" presetID="1" presetClass="mediacall" presetSubtype="0" fill="hold" nodeType="afterEffect">
                                  <p:stCondLst>
                                    <p:cond delay="8000"/>
                                  </p:stCondLst>
                                  <p:childTnLst>
                                    <p:cmd type="call" cmd="playFrom(0.0)">
                                      <p:cBhvr>
                                        <p:cTn id="11" dur="1336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4"/>
                                        </p:tgtEl>
                                      </p:cBhvr>
                                    </p:cmd>
                                  </p:childTnLst>
                                </p:cTn>
                              </p:par>
                            </p:childTnLst>
                          </p:cTn>
                        </p:par>
                      </p:childTnLst>
                    </p:cTn>
                  </p:par>
                </p:childTnLst>
              </p:cTn>
              <p:nextCondLst>
                <p:cond evt="onClick" delay="0">
                  <p:tgtEl>
                    <p:spTgt spid="4"/>
                  </p:tgtEl>
                </p:cond>
              </p:nextCondLst>
            </p:seq>
            <p:video>
              <p:cMediaNode>
                <p:cTn id="17" repeatCount="indefinite"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6000" b="1" dirty="0" smtClean="0"/>
              <a:t>Co-ordination</a:t>
            </a:r>
          </a:p>
          <a:p>
            <a:pPr>
              <a:buNone/>
            </a:pPr>
            <a:r>
              <a:rPr lang="en-US" dirty="0" smtClean="0"/>
              <a:t>		Co-ordination </a:t>
            </a:r>
            <a:r>
              <a:rPr lang="en-US" smtClean="0"/>
              <a:t>ability </a:t>
            </a:r>
            <a:r>
              <a:rPr lang="en-US" smtClean="0"/>
              <a:t>may </a:t>
            </a:r>
            <a:r>
              <a:rPr lang="en-US" dirty="0" smtClean="0"/>
              <a:t>be understood as a relatively stabilized and generalized pattern of motor control and regulation process. This enable the sportsman to do a group of movement with quality and effort. </a:t>
            </a:r>
          </a:p>
          <a:p>
            <a:pPr>
              <a:buNone/>
            </a:pPr>
            <a:r>
              <a:rPr lang="en-GB" dirty="0" smtClean="0"/>
              <a:t>		Is the ability of the body and senses to work together to produce fluent and controlled movement. E.g. Tennis serve relies heavily on Coordination as the eyes, hand and body must work smoothly to control the swing of the racket to meet the ball in the centre of the racket.</a:t>
            </a:r>
          </a:p>
          <a:p>
            <a:pPr>
              <a:buNone/>
            </a:pPr>
            <a:endParaRPr lang="en-GB" dirty="0" smtClean="0"/>
          </a:p>
          <a:p>
            <a:pPr>
              <a:buNone/>
            </a:pP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000" b="1" dirty="0" smtClean="0"/>
              <a:t>Characteristics of Co-ordination:</a:t>
            </a:r>
          </a:p>
          <a:p>
            <a:pPr marL="514350" indent="-514350">
              <a:buAutoNum type="arabicPeriod"/>
            </a:pPr>
            <a:r>
              <a:rPr lang="en-US" dirty="0" smtClean="0"/>
              <a:t>The co-ordination ability has a direct linkage with a technical aspects of sports performance.</a:t>
            </a:r>
          </a:p>
          <a:p>
            <a:pPr marL="514350" indent="-514350">
              <a:buAutoNum type="arabicPeriod"/>
            </a:pPr>
            <a:r>
              <a:rPr lang="en-US" dirty="0" smtClean="0"/>
              <a:t>The efficient functioning of central nervous system and movement perception of various sense organ are essential for improvement of co-ordination ability.</a:t>
            </a:r>
          </a:p>
          <a:p>
            <a:pPr marL="514350" indent="-514350">
              <a:buAutoNum type="arabicPeriod"/>
            </a:pPr>
            <a:r>
              <a:rPr lang="en-US" dirty="0" smtClean="0"/>
              <a:t>In games and sports, movement of any skills are performed in different combination of co-ordination ability.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i="1" dirty="0" smtClean="0"/>
              <a:t>Physical activity</a:t>
            </a:r>
            <a:r>
              <a:rPr lang="en-US" dirty="0" smtClean="0"/>
              <a:t> is a general term that includes sports, dance, and activities done at work or at home, such as walking, climbing stairs, or mowing the lawn.</a:t>
            </a:r>
          </a:p>
          <a:p>
            <a:r>
              <a:rPr lang="en-US" dirty="0" smtClean="0"/>
              <a:t>When people do physical activity especially for the purpose of getting fit, we say they are doing </a:t>
            </a:r>
            <a:r>
              <a:rPr lang="en-US" i="1" dirty="0" smtClean="0"/>
              <a:t>exercise.</a:t>
            </a:r>
          </a:p>
          <a:p>
            <a:endParaRPr lang="en-IN" dirty="0"/>
          </a:p>
        </p:txBody>
      </p:sp>
      <p:pic>
        <p:nvPicPr>
          <p:cNvPr id="8" name="Picture 11" descr="j0150057"/>
          <p:cNvPicPr>
            <a:picLocks noChangeAspect="1" noChangeArrowheads="1"/>
          </p:cNvPicPr>
          <p:nvPr/>
        </p:nvPicPr>
        <p:blipFill>
          <a:blip r:embed="rId2"/>
          <a:srcRect/>
          <a:stretch>
            <a:fillRect/>
          </a:stretch>
        </p:blipFill>
        <p:spPr>
          <a:xfrm>
            <a:off x="2590800" y="3429000"/>
            <a:ext cx="4724400" cy="3124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4. To get mastery over any skill, co-ordination is the primary requirement. E.g. when the body is in dynamic state, balance ability to maintain the flow of movement. Exercise on balancing bar in gymnastics.</a:t>
            </a:r>
          </a:p>
          <a:p>
            <a:pPr>
              <a:buNone/>
            </a:pPr>
            <a:r>
              <a:rPr lang="en-US" dirty="0" smtClean="0"/>
              <a:t> 5. Application of co-ordination ability in general or specific. E.g. balance ability may be general for long distance runner and specific for gymnastics.</a:t>
            </a:r>
          </a:p>
          <a:p>
            <a:pPr>
              <a:buNone/>
            </a:pPr>
            <a:r>
              <a:rPr lang="en-US" dirty="0" smtClean="0"/>
              <a:t>6. Performance is effected by coupling ability, this coupling ability appears in different combination.</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000" b="1" dirty="0" smtClean="0"/>
              <a:t>Importance of Co-ordination ability:</a:t>
            </a:r>
          </a:p>
          <a:p>
            <a:pPr marL="514350" indent="-514350">
              <a:buAutoNum type="arabicPeriod"/>
            </a:pPr>
            <a:r>
              <a:rPr lang="en-US" dirty="0" smtClean="0"/>
              <a:t>Co-ordination ability are important for learning new skills and technique.</a:t>
            </a:r>
          </a:p>
          <a:p>
            <a:pPr marL="514350" indent="-514350">
              <a:buAutoNum type="arabicPeriod"/>
            </a:pPr>
            <a:r>
              <a:rPr lang="en-US" dirty="0" smtClean="0"/>
              <a:t>Influence the continuous modification of skill.</a:t>
            </a:r>
          </a:p>
          <a:p>
            <a:pPr marL="514350" indent="-514350">
              <a:buAutoNum type="arabicPeriod"/>
            </a:pPr>
            <a:r>
              <a:rPr lang="en-US" dirty="0" smtClean="0"/>
              <a:t>Quality of sports movement highly depend on co-ordination ability.</a:t>
            </a:r>
          </a:p>
          <a:p>
            <a:pPr marL="514350" indent="-514350">
              <a:buAutoNum type="arabicPeriod"/>
            </a:pPr>
            <a:r>
              <a:rPr lang="en-US" dirty="0" smtClean="0"/>
              <a:t>Co-ordination ability contributes for better selection of sportsman.</a:t>
            </a:r>
          </a:p>
          <a:p>
            <a:pPr marL="514350" indent="-514350">
              <a:buAutoNum type="arabicPeriod"/>
            </a:pPr>
            <a:r>
              <a:rPr lang="en-US" dirty="0" smtClean="0"/>
              <a:t>High sports performance largely depends on co-ordination ability.</a:t>
            </a:r>
          </a:p>
          <a:p>
            <a:pPr marL="514350" indent="-514350">
              <a:buAutoNum type="arabicPeriod"/>
            </a:pPr>
            <a:r>
              <a:rPr lang="en-US" dirty="0" smtClean="0"/>
              <a:t>It is required for better application of technique and </a:t>
            </a:r>
            <a:r>
              <a:rPr lang="en-US" smtClean="0"/>
              <a:t>tactics movement.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rPr>
              <a:t>Definitions of Fitness</a:t>
            </a:r>
            <a:endParaRPr lang="en-IN" dirty="0"/>
          </a:p>
        </p:txBody>
      </p:sp>
      <p:sp>
        <p:nvSpPr>
          <p:cNvPr id="3" name="Content Placeholder 2"/>
          <p:cNvSpPr>
            <a:spLocks noGrp="1"/>
          </p:cNvSpPr>
          <p:nvPr>
            <p:ph idx="1"/>
          </p:nvPr>
        </p:nvSpPr>
        <p:spPr>
          <a:xfrm>
            <a:off x="0" y="1295400"/>
            <a:ext cx="9144000" cy="5562600"/>
          </a:xfrm>
        </p:spPr>
        <p:txBody>
          <a:bodyPr>
            <a:normAutofit/>
          </a:bodyPr>
          <a:lstStyle/>
          <a:p>
            <a:pPr>
              <a:lnSpc>
                <a:spcPct val="90000"/>
              </a:lnSpc>
              <a:buFontTx/>
              <a:buBlip>
                <a:blip r:embed="rId2"/>
              </a:buBlip>
            </a:pPr>
            <a:r>
              <a:rPr lang="en-US" dirty="0" smtClean="0"/>
              <a:t>“The ability to perform muscular work satisfactorily.”  </a:t>
            </a:r>
            <a:r>
              <a:rPr lang="en-US" sz="2400" dirty="0" smtClean="0"/>
              <a:t>WHO, 1971</a:t>
            </a:r>
          </a:p>
          <a:p>
            <a:pPr>
              <a:lnSpc>
                <a:spcPct val="90000"/>
              </a:lnSpc>
              <a:buFontTx/>
              <a:buBlip>
                <a:blip r:embed="rId2"/>
              </a:buBlip>
            </a:pPr>
            <a:r>
              <a:rPr lang="en-US" dirty="0" smtClean="0"/>
              <a:t>“A set of attributes that people have or achieve that relates to the ability to perform physical activity.” </a:t>
            </a:r>
            <a:r>
              <a:rPr lang="en-US" sz="2400" dirty="0" smtClean="0"/>
              <a:t>CDC, 1985</a:t>
            </a:r>
          </a:p>
          <a:p>
            <a:pPr>
              <a:lnSpc>
                <a:spcPct val="90000"/>
              </a:lnSpc>
              <a:buFontTx/>
              <a:buBlip>
                <a:blip r:embed="rId2"/>
              </a:buBlip>
            </a:pPr>
            <a:r>
              <a:rPr lang="en-US" dirty="0" smtClean="0"/>
              <a:t>“The ability to carry out daily tasks with vigor and alertness, without undue fatigue and with ample energy to enjoy leisure pursuits and to meet unforeseen emergencies.”  </a:t>
            </a:r>
            <a:r>
              <a:rPr lang="en-US" sz="2400" dirty="0" smtClean="0"/>
              <a:t>Presidents Council of Fitness and Sports, 1971.</a:t>
            </a:r>
          </a:p>
          <a:p>
            <a:pPr>
              <a:lnSpc>
                <a:spcPct val="90000"/>
              </a:lnSpc>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400" b="1" dirty="0" smtClean="0"/>
              <a:t>The Parts of Physical Fitness:-</a:t>
            </a:r>
          </a:p>
          <a:p>
            <a:pPr>
              <a:buNone/>
            </a:pPr>
            <a:r>
              <a:rPr lang="en-US" dirty="0" smtClean="0"/>
              <a:t>1. Health - Related Physical Fitness</a:t>
            </a:r>
          </a:p>
          <a:p>
            <a:pPr>
              <a:buNone/>
            </a:pPr>
            <a:r>
              <a:rPr lang="en-US" dirty="0" smtClean="0"/>
              <a:t>	It helps you stay healthy </a:t>
            </a:r>
          </a:p>
          <a:p>
            <a:pPr>
              <a:buNone/>
            </a:pPr>
            <a:endParaRPr lang="en-US" dirty="0" smtClean="0"/>
          </a:p>
          <a:p>
            <a:pPr>
              <a:buNone/>
            </a:pPr>
            <a:r>
              <a:rPr lang="en-US" dirty="0" smtClean="0"/>
              <a:t>2. Skill - Related Physical Fitness</a:t>
            </a:r>
          </a:p>
          <a:p>
            <a:pPr>
              <a:buNone/>
            </a:pPr>
            <a:r>
              <a:rPr lang="en-US" dirty="0" smtClean="0"/>
              <a:t>	It helps you perform well in sports and activities that require certain skills</a:t>
            </a:r>
          </a:p>
        </p:txBody>
      </p:sp>
      <p:pic>
        <p:nvPicPr>
          <p:cNvPr id="5" name="Picture 9" descr="212037[1]"/>
          <p:cNvPicPr>
            <a:picLocks noChangeAspect="1" noChangeArrowheads="1"/>
          </p:cNvPicPr>
          <p:nvPr/>
        </p:nvPicPr>
        <p:blipFill>
          <a:blip r:embed="rId2"/>
          <a:srcRect/>
          <a:stretch>
            <a:fillRect/>
          </a:stretch>
        </p:blipFill>
        <p:spPr bwMode="auto">
          <a:xfrm>
            <a:off x="4953000" y="3733800"/>
            <a:ext cx="3733800" cy="2743200"/>
          </a:xfrm>
          <a:prstGeom prst="rect">
            <a:avLst/>
          </a:prstGeom>
          <a:noFill/>
        </p:spPr>
      </p:pic>
      <p:pic>
        <p:nvPicPr>
          <p:cNvPr id="6" name="Picture 11" descr="manley-mountain250"/>
          <p:cNvPicPr>
            <a:picLocks noChangeAspect="1" noChangeArrowheads="1"/>
          </p:cNvPicPr>
          <p:nvPr/>
        </p:nvPicPr>
        <p:blipFill>
          <a:blip r:embed="rId3"/>
          <a:srcRect/>
          <a:stretch>
            <a:fillRect/>
          </a:stretch>
        </p:blipFill>
        <p:spPr bwMode="auto">
          <a:xfrm>
            <a:off x="6578600" y="609600"/>
            <a:ext cx="2032000"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4"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to="" calcmode="lin" valueType="num">
                                      <p:cBhvr>
                                        <p:cTn id="13"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900" b="1" dirty="0" smtClean="0">
              <a:latin typeface="Times New Roman" pitchFamily="18" charset="0"/>
              <a:cs typeface="Times New Roman" pitchFamily="18" charset="0"/>
            </a:endParaRPr>
          </a:p>
          <a:p>
            <a:pPr>
              <a:buNone/>
            </a:pPr>
            <a:r>
              <a:rPr lang="en-US" sz="11500" b="1" dirty="0" smtClean="0">
                <a:latin typeface="Times New Roman" pitchFamily="18" charset="0"/>
                <a:cs typeface="Times New Roman" pitchFamily="18" charset="0"/>
              </a:rPr>
              <a:t>Concept of 			 Motor                   				Fitness</a:t>
            </a:r>
            <a:endParaRPr lang="en-IN" sz="11500" b="1" dirty="0" smtClean="0">
              <a:latin typeface="Times New Roman" pitchFamily="18" charset="0"/>
              <a:cs typeface="Times New Roman" pitchFamily="18" charset="0"/>
            </a:endParaRPr>
          </a:p>
          <a:p>
            <a:pPr>
              <a:buNone/>
            </a:pPr>
            <a:endParaRPr lang="en-IN"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pPr>
              <a:buNone/>
            </a:pPr>
            <a:r>
              <a:rPr lang="en-GB" sz="4400" b="1" dirty="0" smtClean="0"/>
              <a:t>What is ‘Motor’ Fitness ?</a:t>
            </a:r>
          </a:p>
          <a:p>
            <a:pPr algn="just">
              <a:buNone/>
            </a:pPr>
            <a:r>
              <a:rPr lang="en-GB" sz="3600" dirty="0" smtClean="0"/>
              <a:t>		Motor Fitness is also known as ‘Skill Related Fitness’ and this gives us a clue as to how these qualities help us when playing a game.</a:t>
            </a:r>
          </a:p>
          <a:p>
            <a:pPr algn="just">
              <a:buNone/>
            </a:pPr>
            <a:r>
              <a:rPr lang="en-GB" sz="3600" dirty="0" smtClean="0"/>
              <a:t>		Skill is the learned ability to carry out the result you want with maximum certainty and efficiency.</a:t>
            </a:r>
          </a:p>
          <a:p>
            <a:pPr algn="just">
              <a:buNone/>
            </a:pPr>
            <a:endParaRPr lang="en-IN"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9600" b="1" dirty="0" smtClean="0"/>
          </a:p>
          <a:p>
            <a:pPr>
              <a:buNone/>
            </a:pPr>
            <a:r>
              <a:rPr lang="en-US" sz="9600" b="1" dirty="0" smtClean="0"/>
              <a:t>Component of Motor Abilities</a:t>
            </a:r>
            <a:endParaRPr lang="en-IN" sz="9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7200" b="1" dirty="0" smtClean="0"/>
              <a:t>Endurance:</a:t>
            </a:r>
          </a:p>
          <a:p>
            <a:pPr algn="just">
              <a:buNone/>
            </a:pPr>
            <a:r>
              <a:rPr lang="en-US" dirty="0" smtClean="0"/>
              <a:t>		Endurance is one of the most important conditional activity, which is primarily determined by the energy liberation process. Endurance is directly or indirectly of high importance in all the sports.</a:t>
            </a:r>
          </a:p>
          <a:p>
            <a:pPr algn="just">
              <a:buNone/>
            </a:pPr>
            <a:r>
              <a:rPr lang="en-US" dirty="0" smtClean="0"/>
              <a:t>		“Endurance may be define as the ability to perform the sports movement with desire quality and speed under the condition of fatigue”</a:t>
            </a:r>
          </a:p>
          <a:p>
            <a:pPr algn="just">
              <a:buNone/>
            </a:pPr>
            <a:r>
              <a:rPr lang="en-US" dirty="0" smtClean="0"/>
              <a:t>		“Endurance may be define as the ability to resist fatigue”.</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416</TotalTime>
  <Words>969</Words>
  <Application>Microsoft Office PowerPoint</Application>
  <PresentationFormat>On-screen Show (4:3)</PresentationFormat>
  <Paragraphs>144</Paragraphs>
  <Slides>31</Slides>
  <Notes>1</Notes>
  <HiddenSlides>0</HiddenSlides>
  <MMClips>1</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Definitions of Fitness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68</cp:revision>
  <dcterms:created xsi:type="dcterms:W3CDTF">2006-08-16T00:00:00Z</dcterms:created>
  <dcterms:modified xsi:type="dcterms:W3CDTF">2017-03-16T07:43:45Z</dcterms:modified>
</cp:coreProperties>
</file>